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8" r:id="rId3"/>
    <p:sldId id="289" r:id="rId4"/>
    <p:sldId id="290" r:id="rId5"/>
    <p:sldId id="291" r:id="rId6"/>
    <p:sldId id="292" r:id="rId7"/>
    <p:sldId id="282" r:id="rId8"/>
    <p:sldId id="280" r:id="rId9"/>
    <p:sldId id="279" r:id="rId10"/>
    <p:sldId id="281" r:id="rId11"/>
    <p:sldId id="286" r:id="rId12"/>
    <p:sldId id="284" r:id="rId13"/>
    <p:sldId id="288" r:id="rId14"/>
    <p:sldId id="287" r:id="rId15"/>
    <p:sldId id="285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B7524-5597-4CAA-9A9E-F522A859279D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4A8D1-6C1D-4013-A4AE-B8A887012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49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D30E9-D027-4802-A633-AAF540457BFA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64AF7-9D67-4ECD-A360-3FC9E73CB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4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GD = inferences,</a:t>
            </a:r>
            <a:r>
              <a:rPr lang="en-GB" baseline="0" dirty="0" smtClean="0"/>
              <a:t> predictions and links between other books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64AF7-9D67-4ECD-A360-3FC9E73CBD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88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GD = write effectively and coherently</a:t>
            </a:r>
            <a:r>
              <a:rPr lang="en-GB" baseline="0" dirty="0" smtClean="0"/>
              <a:t> for different purposes, additions revisions and proof reading to correct their own writing, spell </a:t>
            </a:r>
            <a:r>
              <a:rPr lang="en-GB" b="1" baseline="0" dirty="0" smtClean="0"/>
              <a:t>most</a:t>
            </a:r>
            <a:r>
              <a:rPr lang="en-GB" baseline="0" dirty="0" smtClean="0"/>
              <a:t> common, suffixes – </a:t>
            </a:r>
            <a:r>
              <a:rPr lang="en-GB" baseline="0" dirty="0" err="1" smtClean="0"/>
              <a:t>ment</a:t>
            </a:r>
            <a:r>
              <a:rPr lang="en-GB" baseline="0" dirty="0" smtClean="0"/>
              <a:t>, ness, </a:t>
            </a:r>
            <a:r>
              <a:rPr lang="en-GB" baseline="0" dirty="0" err="1" smtClean="0"/>
              <a:t>ful</a:t>
            </a:r>
            <a:r>
              <a:rPr lang="en-GB" baseline="0" dirty="0" smtClean="0"/>
              <a:t>, less, </a:t>
            </a:r>
            <a:r>
              <a:rPr lang="en-GB" baseline="0" dirty="0" err="1" smtClean="0"/>
              <a:t>ly</a:t>
            </a:r>
            <a:r>
              <a:rPr lang="en-GB" baseline="0" dirty="0" smtClean="0"/>
              <a:t>, join beautifully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64AF7-9D67-4ECD-A360-3FC9E73CBD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085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64AF7-9D67-4ECD-A360-3FC9E73CBD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4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BD29BE-CF2E-4F02-866C-820522345209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C2214D-EDBC-4963-ABE1-6A63B22C48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SATs </a:t>
            </a:r>
            <a:br>
              <a:rPr lang="en-GB" dirty="0" smtClean="0"/>
            </a:br>
            <a:r>
              <a:rPr lang="en-GB" dirty="0" smtClean="0"/>
              <a:t>Information Evening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Thursday 14 February 2019</a:t>
            </a:r>
          </a:p>
        </p:txBody>
      </p:sp>
    </p:spTree>
    <p:extLst>
      <p:ext uri="{BB962C8B-B14F-4D97-AF65-F5344CB8AC3E}">
        <p14:creationId xmlns:p14="http://schemas.microsoft.com/office/powerpoint/2010/main" val="283654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Test </a:t>
            </a: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scores </a:t>
            </a: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are reported </a:t>
            </a: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as ‘</a:t>
            </a: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scaled </a:t>
            </a: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scores’. </a:t>
            </a:r>
          </a:p>
          <a:p>
            <a:pPr marL="205422" lvl="0" indent="0">
              <a:buClr>
                <a:srgbClr val="2DA2BF"/>
              </a:buClr>
              <a:buNone/>
              <a:defRPr/>
            </a:pP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At the beginning of June, conversion tables will be produced so teachers can convert raw scores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(number of marks awarded in each test) to a scaled </a:t>
            </a: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score in each tested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subject.</a:t>
            </a:r>
            <a:endParaRPr lang="en-GB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41338" lvl="0" indent="0">
              <a:buClr>
                <a:srgbClr val="2DA2BF"/>
              </a:buClr>
              <a:buNone/>
              <a:defRPr/>
            </a:pP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indent="-160338">
              <a:buClr>
                <a:srgbClr val="2DA2BF"/>
              </a:buClr>
              <a:defRPr/>
            </a:pPr>
            <a:r>
              <a:rPr lang="en-GB" sz="2100" dirty="0">
                <a:solidFill>
                  <a:prstClr val="black"/>
                </a:solidFill>
                <a:latin typeface="Calibri" panose="020F0502020204030204" pitchFamily="34" charset="0"/>
              </a:rPr>
              <a:t>A child awarded a scaled score of:</a:t>
            </a:r>
          </a:p>
          <a:p>
            <a:pPr lvl="1" indent="-160338">
              <a:buClr>
                <a:srgbClr val="2DA2BF"/>
              </a:buClr>
              <a:defRPr/>
            </a:pP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100 is judged to have met the ‘national standard’</a:t>
            </a:r>
          </a:p>
          <a:p>
            <a:pPr lvl="1" indent="-160338">
              <a:buClr>
                <a:srgbClr val="2DA2BF"/>
              </a:buClr>
              <a:defRPr/>
            </a:pP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More than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110 </a:t>
            </a: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is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performing at ‘greater depth’</a:t>
            </a:r>
            <a:endParaRPr lang="en-GB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indent="-160338">
              <a:buClr>
                <a:srgbClr val="2DA2BF"/>
              </a:buClr>
              <a:defRPr/>
            </a:pP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Less than 100 is judged to have not yet met the national standard and 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performing </a:t>
            </a:r>
            <a:r>
              <a:rPr lang="en-GB" sz="1900" dirty="0">
                <a:solidFill>
                  <a:prstClr val="black"/>
                </a:solidFill>
                <a:latin typeface="Calibri" panose="020F0502020204030204" pitchFamily="34" charset="0"/>
              </a:rPr>
              <a:t>below expectation for their age</a:t>
            </a:r>
            <a:r>
              <a:rPr lang="en-GB" sz="19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lvl="1" indent="-160338">
              <a:buClr>
                <a:srgbClr val="2DA2BF"/>
              </a:buClr>
              <a:defRPr/>
            </a:pPr>
            <a:endParaRPr lang="en-GB" sz="19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Schools do not have to report KS1 test results to the LA or parents. </a:t>
            </a:r>
          </a:p>
          <a:p>
            <a:pPr indent="-160338">
              <a:buClr>
                <a:srgbClr val="2DA2BF"/>
              </a:buClr>
              <a:defRPr/>
            </a:pPr>
            <a:endParaRPr lang="en-GB" sz="21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indent="-160338">
              <a:buClr>
                <a:srgbClr val="2DA2BF"/>
              </a:buClr>
              <a:defRPr/>
            </a:pPr>
            <a:r>
              <a:rPr lang="en-GB" sz="2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At St Swithun’s, parents will receive their child’s score as part of the end of year school report.</a:t>
            </a: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algn="ctr">
              <a:spcBef>
                <a:spcPts val="400"/>
              </a:spcBef>
            </a:pPr>
            <a:r>
              <a:rPr lang="en-GB" sz="27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How are the tests </a:t>
            </a:r>
            <a:r>
              <a:rPr lang="en-GB" sz="27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assessed and reported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84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GB" sz="3200" dirty="0" smtClean="0"/>
          </a:p>
          <a:p>
            <a:pPr marL="109728" indent="0" algn="ctr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How </a:t>
            </a:r>
            <a:r>
              <a:rPr lang="en-GB" sz="3200" dirty="0">
                <a:latin typeface="Calibri" panose="020F0502020204030204" pitchFamily="34" charset="0"/>
              </a:rPr>
              <a:t>can we work together to ensure all the children produce their best?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326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Read common exception words within a text </a:t>
            </a: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Hear </a:t>
            </a:r>
            <a:r>
              <a:rPr lang="en-GB" dirty="0">
                <a:latin typeface="Calibri" panose="020F0502020204030204" pitchFamily="34" charset="0"/>
              </a:rPr>
              <a:t>children read and encourage fluency.  If they get stuck on a word help them to solve it by sounding it out, reading forward using picture clues…</a:t>
            </a:r>
          </a:p>
          <a:p>
            <a:r>
              <a:rPr lang="en-GB" dirty="0">
                <a:latin typeface="Calibri" panose="020F0502020204030204" pitchFamily="34" charset="0"/>
              </a:rPr>
              <a:t>Read daily, not just their reading books but comics, children’s newspapers, poetry, non-fiction, library books, favourite books from home</a:t>
            </a:r>
            <a:r>
              <a:rPr lang="en-GB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Ask questions about the books to check for understanding 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Identify different sentence types (commands, questions, statements…)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Reading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48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Spell common exception words</a:t>
            </a:r>
          </a:p>
          <a:p>
            <a:r>
              <a:rPr lang="en-GB" dirty="0">
                <a:latin typeface="Calibri" panose="020F0502020204030204" pitchFamily="34" charset="0"/>
              </a:rPr>
              <a:t>Practise spellings at home in dictated sentences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When spelling unfamiliar words, use phonemes (individual sounds!) to segment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Write </a:t>
            </a:r>
            <a:r>
              <a:rPr lang="en-GB" dirty="0">
                <a:latin typeface="Calibri" panose="020F0502020204030204" pitchFamily="34" charset="0"/>
              </a:rPr>
              <a:t>different forms of sentences (commands, questions, statements…)</a:t>
            </a:r>
          </a:p>
          <a:p>
            <a:r>
              <a:rPr lang="en-GB" dirty="0">
                <a:latin typeface="Calibri" panose="020F0502020204030204" pitchFamily="34" charset="0"/>
              </a:rPr>
              <a:t>Use capital letters and a variety of punctuation correctly (! ? , ‘)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Encourage </a:t>
            </a:r>
            <a:r>
              <a:rPr lang="en-GB" dirty="0">
                <a:latin typeface="Calibri" panose="020F0502020204030204" pitchFamily="34" charset="0"/>
              </a:rPr>
              <a:t>them to check and correct their work (using correct graphemes, suffixes, tense…)</a:t>
            </a:r>
          </a:p>
          <a:p>
            <a:r>
              <a:rPr lang="en-GB" dirty="0">
                <a:latin typeface="Calibri" panose="020F0502020204030204" pitchFamily="34" charset="0"/>
              </a:rPr>
              <a:t>Legible neat handwriting – for children to access ‘greater depth’ handwriting needs to be joined.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Writing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6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Mental recall of number bonds to 20</a:t>
            </a:r>
          </a:p>
          <a:p>
            <a:r>
              <a:rPr lang="en-GB" dirty="0">
                <a:latin typeface="Calibri" panose="020F0502020204030204" pitchFamily="34" charset="0"/>
              </a:rPr>
              <a:t>Able to count forwards and backwards to 100 in 2s, 5s and 10s</a:t>
            </a:r>
          </a:p>
          <a:p>
            <a:r>
              <a:rPr lang="en-GB" dirty="0">
                <a:latin typeface="Calibri" panose="020F0502020204030204" pitchFamily="34" charset="0"/>
              </a:rPr>
              <a:t>To know the different vocabulary for addition, subtraction, equals</a:t>
            </a:r>
            <a:r>
              <a:rPr lang="en-GB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General fluency and speed of recall of facts and tables – greater depth is hard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Learn to tell the time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Incorporate maths into daily life </a:t>
            </a:r>
            <a:r>
              <a:rPr lang="en-GB" i="1" dirty="0">
                <a:latin typeface="Calibri" panose="020F0502020204030204" pitchFamily="34" charset="0"/>
              </a:rPr>
              <a:t>e.g. measuring ingredients when cooking, working out how many knives and forks they need for dinner time, paying for </a:t>
            </a:r>
            <a:r>
              <a:rPr lang="en-GB" i="1" dirty="0" smtClean="0">
                <a:latin typeface="Calibri" panose="020F0502020204030204" pitchFamily="34" charset="0"/>
              </a:rPr>
              <a:t>shopping…</a:t>
            </a:r>
            <a:endParaRPr lang="en-GB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Mathematics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4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GB" sz="2800" dirty="0"/>
          </a:p>
          <a:p>
            <a:pPr marL="109728" indent="0"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Questions?</a:t>
            </a:r>
          </a:p>
          <a:p>
            <a:pPr marL="109728" indent="0" algn="ctr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A chance to look at the tests </a:t>
            </a:r>
          </a:p>
          <a:p>
            <a:pPr marL="109728" indent="0" algn="ctr">
              <a:buNone/>
            </a:pPr>
            <a:r>
              <a:rPr lang="en-GB" sz="2800" dirty="0">
                <a:latin typeface="Calibri" panose="020F0502020204030204" pitchFamily="34" charset="0"/>
              </a:rPr>
              <a:t>and interim frameworks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4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How is the performance of children assessed?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What are the children tested on and how are the tests structured?</a:t>
            </a:r>
          </a:p>
          <a:p>
            <a:r>
              <a:rPr lang="en-GB" dirty="0">
                <a:latin typeface="Calibri" panose="020F0502020204030204" pitchFamily="34" charset="0"/>
              </a:rPr>
              <a:t>When is SATs week?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How are the tests assessed and reported?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How can we work together to ensure all the children produce their best . . . which is more important than ‘passing the tests’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An opportunity to look at the sample tests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Aims of this briefing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17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The tests </a:t>
            </a:r>
            <a:r>
              <a:rPr lang="en-GB" dirty="0" smtClean="0">
                <a:latin typeface="Calibri" panose="020F0502020204030204" pitchFamily="34" charset="0"/>
              </a:rPr>
              <a:t>outcomes are used to inform the </a:t>
            </a:r>
            <a:r>
              <a:rPr lang="en-GB" dirty="0">
                <a:latin typeface="Calibri" panose="020F0502020204030204" pitchFamily="34" charset="0"/>
              </a:rPr>
              <a:t>on-going teacher </a:t>
            </a:r>
            <a:r>
              <a:rPr lang="en-GB" dirty="0" smtClean="0">
                <a:latin typeface="Calibri" panose="020F0502020204030204" pitchFamily="34" charset="0"/>
              </a:rPr>
              <a:t>assessment, which will be the outcome that is reported to the </a:t>
            </a:r>
            <a:r>
              <a:rPr lang="en-GB" dirty="0" err="1" smtClean="0">
                <a:latin typeface="Calibri" panose="020F0502020204030204" pitchFamily="34" charset="0"/>
              </a:rPr>
              <a:t>DfE</a:t>
            </a: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There is an ‘interim framework’ that determines whether the children are working: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</a:rPr>
              <a:t>towards the expected standard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at the expected </a:t>
            </a:r>
            <a:r>
              <a:rPr lang="en-GB" dirty="0" smtClean="0">
                <a:latin typeface="Calibri" panose="020F0502020204030204" pitchFamily="34" charset="0"/>
              </a:rPr>
              <a:t>standard</a:t>
            </a:r>
          </a:p>
          <a:p>
            <a:pPr lvl="1"/>
            <a:r>
              <a:rPr lang="en-GB" dirty="0" smtClean="0">
                <a:latin typeface="Calibri" panose="020F0502020204030204" pitchFamily="34" charset="0"/>
              </a:rPr>
              <a:t>at greater depth within </a:t>
            </a:r>
            <a:r>
              <a:rPr lang="en-GB" dirty="0">
                <a:latin typeface="Calibri" panose="020F0502020204030204" pitchFamily="34" charset="0"/>
              </a:rPr>
              <a:t>the expected standard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is the performance of the children measured at the end of Year 2?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6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GB" dirty="0">
                <a:latin typeface="Calibri" panose="020F0502020204030204" pitchFamily="34" charset="0"/>
              </a:rPr>
              <a:t>The pupil 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accurately most words of two or more syllables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most words containing common </a:t>
            </a:r>
            <a:r>
              <a:rPr lang="en-GB" dirty="0" smtClean="0">
                <a:latin typeface="Calibri" panose="020F0502020204030204" pitchFamily="34" charset="0"/>
              </a:rPr>
              <a:t>suffixes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most common exception </a:t>
            </a:r>
            <a:r>
              <a:rPr lang="en-GB" dirty="0" smtClean="0">
                <a:latin typeface="Calibri" panose="020F0502020204030204" pitchFamily="34" charset="0"/>
              </a:rPr>
              <a:t>words</a:t>
            </a: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In </a:t>
            </a:r>
            <a:r>
              <a:rPr lang="en-GB" dirty="0">
                <a:latin typeface="Calibri" panose="020F0502020204030204" pitchFamily="34" charset="0"/>
              </a:rPr>
              <a:t>age-appropriate books, the pupil 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 </a:t>
            </a:r>
            <a:r>
              <a:rPr lang="en-GB" dirty="0">
                <a:latin typeface="Calibri" panose="020F0502020204030204" pitchFamily="34" charset="0"/>
              </a:rPr>
              <a:t>words accurately and fluently without overt sounding and </a:t>
            </a:r>
            <a:r>
              <a:rPr lang="en-GB" dirty="0" smtClean="0">
                <a:latin typeface="Calibri" panose="020F0502020204030204" pitchFamily="34" charset="0"/>
              </a:rPr>
              <a:t>blending; about 90+ </a:t>
            </a:r>
            <a:r>
              <a:rPr lang="en-GB" dirty="0">
                <a:latin typeface="Calibri" panose="020F0502020204030204" pitchFamily="34" charset="0"/>
              </a:rPr>
              <a:t>words per </a:t>
            </a:r>
            <a:r>
              <a:rPr lang="en-GB" dirty="0" smtClean="0">
                <a:latin typeface="Calibri" panose="020F0502020204030204" pitchFamily="34" charset="0"/>
              </a:rPr>
              <a:t>minute 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sound </a:t>
            </a:r>
            <a:r>
              <a:rPr lang="en-GB" dirty="0">
                <a:latin typeface="Calibri" panose="020F0502020204030204" pitchFamily="34" charset="0"/>
              </a:rPr>
              <a:t>out most unfamiliar words accurately, without undue </a:t>
            </a:r>
            <a:r>
              <a:rPr lang="en-GB" dirty="0" smtClean="0">
                <a:latin typeface="Calibri" panose="020F0502020204030204" pitchFamily="34" charset="0"/>
              </a:rPr>
              <a:t>hesitation</a:t>
            </a: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In </a:t>
            </a:r>
            <a:r>
              <a:rPr lang="en-GB" dirty="0">
                <a:latin typeface="Calibri" panose="020F0502020204030204" pitchFamily="34" charset="0"/>
              </a:rPr>
              <a:t>a familiar book that they can already read accurately and fluently, the pupil 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check </a:t>
            </a:r>
            <a:r>
              <a:rPr lang="en-GB" dirty="0">
                <a:latin typeface="Calibri" panose="020F0502020204030204" pitchFamily="34" charset="0"/>
              </a:rPr>
              <a:t>it makes sense to them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answer </a:t>
            </a:r>
            <a:r>
              <a:rPr lang="en-GB" dirty="0">
                <a:latin typeface="Calibri" panose="020F0502020204030204" pitchFamily="34" charset="0"/>
              </a:rPr>
              <a:t>questions and make some inferences on the basis of what is being said and </a:t>
            </a:r>
            <a:r>
              <a:rPr lang="en-GB" dirty="0" smtClean="0">
                <a:latin typeface="Calibri" panose="020F0502020204030204" pitchFamily="34" charset="0"/>
              </a:rPr>
              <a:t>done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Reading - expected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42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GB" dirty="0">
                <a:latin typeface="Calibri" panose="020F0502020204030204" pitchFamily="34" charset="0"/>
              </a:rPr>
              <a:t>The pupil </a:t>
            </a:r>
            <a:r>
              <a:rPr lang="en-GB" dirty="0" smtClean="0">
                <a:latin typeface="Calibri" panose="020F0502020204030204" pitchFamily="34" charset="0"/>
              </a:rPr>
              <a:t>can: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write </a:t>
            </a:r>
            <a:r>
              <a:rPr lang="en-GB" dirty="0">
                <a:latin typeface="Calibri" panose="020F0502020204030204" pitchFamily="34" charset="0"/>
              </a:rPr>
              <a:t>a </a:t>
            </a:r>
            <a:r>
              <a:rPr lang="en-GB" dirty="0" smtClean="0">
                <a:latin typeface="Calibri" panose="020F0502020204030204" pitchFamily="34" charset="0"/>
              </a:rPr>
              <a:t>simple narrative </a:t>
            </a:r>
            <a:r>
              <a:rPr lang="en-GB" dirty="0">
                <a:latin typeface="Calibri" panose="020F0502020204030204" pitchFamily="34" charset="0"/>
              </a:rPr>
              <a:t>about their own and others’ experiences (real and fictional</a:t>
            </a:r>
            <a:r>
              <a:rPr lang="en-GB" dirty="0" smtClean="0">
                <a:latin typeface="Calibri" panose="020F0502020204030204" pitchFamily="34" charset="0"/>
              </a:rPr>
              <a:t>), after </a:t>
            </a:r>
            <a:r>
              <a:rPr lang="en-GB" dirty="0">
                <a:latin typeface="Calibri" panose="020F0502020204030204" pitchFamily="34" charset="0"/>
              </a:rPr>
              <a:t>discussion with the </a:t>
            </a:r>
            <a:r>
              <a:rPr lang="en-GB" dirty="0" smtClean="0">
                <a:latin typeface="Calibri" panose="020F0502020204030204" pitchFamily="34" charset="0"/>
              </a:rPr>
              <a:t>teacher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write about real events, recording these simply and clearly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demarcate </a:t>
            </a:r>
            <a:r>
              <a:rPr lang="en-GB" dirty="0">
                <a:latin typeface="Calibri" panose="020F0502020204030204" pitchFamily="34" charset="0"/>
              </a:rPr>
              <a:t>most sentences with capital letters and full stops and with some use </a:t>
            </a:r>
            <a:r>
              <a:rPr lang="en-GB" dirty="0" smtClean="0">
                <a:latin typeface="Calibri" panose="020F0502020204030204" pitchFamily="34" charset="0"/>
              </a:rPr>
              <a:t>of question marks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use </a:t>
            </a:r>
            <a:r>
              <a:rPr lang="en-GB" dirty="0">
                <a:latin typeface="Calibri" panose="020F0502020204030204" pitchFamily="34" charset="0"/>
              </a:rPr>
              <a:t>present and past tense mostly correctly and consistently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use </a:t>
            </a:r>
            <a:r>
              <a:rPr lang="en-GB" dirty="0">
                <a:latin typeface="Calibri" panose="020F0502020204030204" pitchFamily="34" charset="0"/>
              </a:rPr>
              <a:t>co-ordination (or / and / but) and some subordination (when / if / that / because</a:t>
            </a:r>
            <a:r>
              <a:rPr lang="en-GB" dirty="0" smtClean="0">
                <a:latin typeface="Calibri" panose="020F0502020204030204" pitchFamily="34" charset="0"/>
              </a:rPr>
              <a:t>) to join clauses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segmenting spoken words into phonemes and representing these by graphemes, spelling many correctly and making phonetically plausible attempts at others</a:t>
            </a:r>
          </a:p>
          <a:p>
            <a:r>
              <a:rPr lang="en-GB" dirty="0">
                <a:latin typeface="Calibri" panose="020F0502020204030204" pitchFamily="34" charset="0"/>
              </a:rPr>
              <a:t>spell many common exception words</a:t>
            </a:r>
          </a:p>
          <a:p>
            <a:r>
              <a:rPr lang="en-GB" dirty="0">
                <a:latin typeface="Calibri" panose="020F0502020204030204" pitchFamily="34" charset="0"/>
              </a:rPr>
              <a:t>writing capital letters and digits of the correct size, orientation and relationship to one another and to lower case letters</a:t>
            </a:r>
          </a:p>
          <a:p>
            <a:r>
              <a:rPr lang="en-GB" dirty="0">
                <a:latin typeface="Calibri" panose="020F0502020204030204" pitchFamily="34" charset="0"/>
              </a:rPr>
              <a:t>using spacing between words that reflects the size of the letters.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Writing - expected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02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11256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1600" dirty="0">
                <a:latin typeface="Calibri" panose="020F0502020204030204" pitchFamily="34" charset="0"/>
              </a:rPr>
              <a:t>The </a:t>
            </a:r>
            <a:r>
              <a:rPr lang="en-GB" sz="1600" dirty="0" smtClean="0">
                <a:latin typeface="Calibri" panose="020F0502020204030204" pitchFamily="34" charset="0"/>
              </a:rPr>
              <a:t>pupil can: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partition </a:t>
            </a:r>
            <a:r>
              <a:rPr lang="en-GB" sz="1600" dirty="0">
                <a:latin typeface="Calibri" panose="020F0502020204030204" pitchFamily="34" charset="0"/>
              </a:rPr>
              <a:t>two-digit numbers into different combinations of tens </a:t>
            </a:r>
            <a:r>
              <a:rPr lang="en-GB" sz="1600" dirty="0" smtClean="0">
                <a:latin typeface="Calibri" panose="020F0502020204030204" pitchFamily="34" charset="0"/>
              </a:rPr>
              <a:t>and ones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add </a:t>
            </a:r>
            <a:r>
              <a:rPr lang="en-GB" sz="1600" dirty="0">
                <a:latin typeface="Calibri" panose="020F0502020204030204" pitchFamily="34" charset="0"/>
              </a:rPr>
              <a:t>2 two-digit numbers within 100 (e.g. 48 + 35) and can </a:t>
            </a:r>
            <a:r>
              <a:rPr lang="en-GB" sz="1600" dirty="0" smtClean="0">
                <a:latin typeface="Calibri" panose="020F0502020204030204" pitchFamily="34" charset="0"/>
              </a:rPr>
              <a:t>demonstrate their </a:t>
            </a:r>
            <a:r>
              <a:rPr lang="en-GB" sz="1600" dirty="0">
                <a:latin typeface="Calibri" panose="020F0502020204030204" pitchFamily="34" charset="0"/>
              </a:rPr>
              <a:t>method using concrete apparatus or pictorial </a:t>
            </a:r>
            <a:r>
              <a:rPr lang="en-GB" sz="1600" dirty="0" smtClean="0">
                <a:latin typeface="Calibri" panose="020F0502020204030204" pitchFamily="34" charset="0"/>
              </a:rPr>
              <a:t>representations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use </a:t>
            </a:r>
            <a:r>
              <a:rPr lang="en-GB" sz="1600" dirty="0">
                <a:latin typeface="Calibri" panose="020F0502020204030204" pitchFamily="34" charset="0"/>
              </a:rPr>
              <a:t>estimation to check that their answers to a calculation are </a:t>
            </a:r>
            <a:r>
              <a:rPr lang="en-GB" sz="1600" dirty="0" smtClean="0">
                <a:latin typeface="Calibri" panose="020F0502020204030204" pitchFamily="34" charset="0"/>
              </a:rPr>
              <a:t>reasonable (e.g</a:t>
            </a:r>
            <a:r>
              <a:rPr lang="en-GB" sz="1600" dirty="0">
                <a:latin typeface="Calibri" panose="020F0502020204030204" pitchFamily="34" charset="0"/>
              </a:rPr>
              <a:t>. knowing that 48 + 35 will be less than 100</a:t>
            </a:r>
            <a:r>
              <a:rPr lang="en-GB" sz="1600" dirty="0" smtClean="0">
                <a:latin typeface="Calibri" panose="020F0502020204030204" pitchFamily="34" charset="0"/>
              </a:rPr>
              <a:t>)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subtract </a:t>
            </a:r>
            <a:r>
              <a:rPr lang="en-GB" sz="1600" dirty="0">
                <a:latin typeface="Calibri" panose="020F0502020204030204" pitchFamily="34" charset="0"/>
              </a:rPr>
              <a:t>mentally a two-digit number from another two-digit </a:t>
            </a:r>
            <a:r>
              <a:rPr lang="en-GB" sz="1600" dirty="0" smtClean="0">
                <a:latin typeface="Calibri" panose="020F0502020204030204" pitchFamily="34" charset="0"/>
              </a:rPr>
              <a:t>number when </a:t>
            </a:r>
            <a:r>
              <a:rPr lang="en-GB" sz="1600" dirty="0">
                <a:latin typeface="Calibri" panose="020F0502020204030204" pitchFamily="34" charset="0"/>
              </a:rPr>
              <a:t>there is no regrouping required (e.g. 74 − 33</a:t>
            </a:r>
            <a:r>
              <a:rPr lang="en-GB" sz="1600" dirty="0" smtClean="0">
                <a:latin typeface="Calibri" panose="020F0502020204030204" pitchFamily="34" charset="0"/>
              </a:rPr>
              <a:t>)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recognise </a:t>
            </a:r>
            <a:r>
              <a:rPr lang="en-GB" sz="1600" dirty="0">
                <a:latin typeface="Calibri" panose="020F0502020204030204" pitchFamily="34" charset="0"/>
              </a:rPr>
              <a:t>the inverse relationships between addition and </a:t>
            </a:r>
            <a:r>
              <a:rPr lang="en-GB" sz="1600" dirty="0" smtClean="0">
                <a:latin typeface="Calibri" panose="020F0502020204030204" pitchFamily="34" charset="0"/>
              </a:rPr>
              <a:t>subtraction and </a:t>
            </a:r>
            <a:r>
              <a:rPr lang="en-GB" sz="1600" dirty="0">
                <a:latin typeface="Calibri" panose="020F0502020204030204" pitchFamily="34" charset="0"/>
              </a:rPr>
              <a:t>use this to check calculations and work out missing number </a:t>
            </a:r>
            <a:r>
              <a:rPr lang="en-GB" sz="1600" dirty="0" smtClean="0">
                <a:latin typeface="Calibri" panose="020F0502020204030204" pitchFamily="34" charset="0"/>
              </a:rPr>
              <a:t>problems (e.g</a:t>
            </a:r>
            <a:r>
              <a:rPr lang="en-GB" sz="1600" dirty="0">
                <a:latin typeface="Calibri" panose="020F0502020204030204" pitchFamily="34" charset="0"/>
              </a:rPr>
              <a:t>. ∆ − 14 = 28).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recall </a:t>
            </a:r>
            <a:r>
              <a:rPr lang="en-GB" sz="1600" dirty="0">
                <a:latin typeface="Calibri" panose="020F0502020204030204" pitchFamily="34" charset="0"/>
              </a:rPr>
              <a:t>and use multiplication and division facts for the 2, 5 and </a:t>
            </a:r>
            <a:r>
              <a:rPr lang="en-GB" sz="1600" dirty="0" smtClean="0">
                <a:latin typeface="Calibri" panose="020F0502020204030204" pitchFamily="34" charset="0"/>
              </a:rPr>
              <a:t>10 multiplication </a:t>
            </a:r>
            <a:r>
              <a:rPr lang="en-GB" sz="1600" dirty="0">
                <a:latin typeface="Calibri" panose="020F0502020204030204" pitchFamily="34" charset="0"/>
              </a:rPr>
              <a:t>tables to solve simple problems, demonstrating an understanding </a:t>
            </a:r>
            <a:r>
              <a:rPr lang="en-GB" sz="1600" dirty="0" smtClean="0">
                <a:latin typeface="Calibri" panose="020F0502020204030204" pitchFamily="34" charset="0"/>
              </a:rPr>
              <a:t>of commutativity 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identify 1/3, 1/4, 1/2, 2/4, 3/4 and </a:t>
            </a:r>
            <a:r>
              <a:rPr lang="en-GB" sz="1600" dirty="0">
                <a:latin typeface="Calibri" panose="020F0502020204030204" pitchFamily="34" charset="0"/>
              </a:rPr>
              <a:t>knows that all parts must be equal parts of </a:t>
            </a:r>
            <a:r>
              <a:rPr lang="en-GB" sz="1600" dirty="0" smtClean="0">
                <a:latin typeface="Calibri" panose="020F0502020204030204" pitchFamily="34" charset="0"/>
              </a:rPr>
              <a:t>the whole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use </a:t>
            </a:r>
            <a:r>
              <a:rPr lang="en-GB" sz="1600" dirty="0">
                <a:latin typeface="Calibri" panose="020F0502020204030204" pitchFamily="34" charset="0"/>
              </a:rPr>
              <a:t>different coins to make the same </a:t>
            </a:r>
            <a:r>
              <a:rPr lang="en-GB" sz="1600" dirty="0" smtClean="0">
                <a:latin typeface="Calibri" panose="020F0502020204030204" pitchFamily="34" charset="0"/>
              </a:rPr>
              <a:t>amount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read </a:t>
            </a:r>
            <a:r>
              <a:rPr lang="en-GB" sz="1600" dirty="0">
                <a:latin typeface="Calibri" panose="020F0502020204030204" pitchFamily="34" charset="0"/>
              </a:rPr>
              <a:t>scales in divisions of ones, twos, fives and tens in a </a:t>
            </a:r>
            <a:r>
              <a:rPr lang="en-GB" sz="1600" dirty="0" smtClean="0">
                <a:latin typeface="Calibri" panose="020F0502020204030204" pitchFamily="34" charset="0"/>
              </a:rPr>
              <a:t>practical situation where all numbers on the scale are given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read the time on the clock to the nearest 15 minutes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describe </a:t>
            </a:r>
            <a:r>
              <a:rPr lang="en-GB" sz="1600" dirty="0">
                <a:latin typeface="Calibri" panose="020F0502020204030204" pitchFamily="34" charset="0"/>
              </a:rPr>
              <a:t>properties of 2-D and 3-D </a:t>
            </a:r>
            <a:r>
              <a:rPr lang="en-GB" sz="1600" dirty="0" smtClean="0">
                <a:latin typeface="Calibri" panose="020F0502020204030204" pitchFamily="34" charset="0"/>
              </a:rPr>
              <a:t>shapes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 smtClean="0"/>
              <a:t>Mathematics - expected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30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Reading, writing and mathematics are all teacher assessed. These are the ‘official’ results.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Teachers </a:t>
            </a:r>
            <a:r>
              <a:rPr lang="en-GB" dirty="0">
                <a:latin typeface="Calibri" panose="020F0502020204030204" pitchFamily="34" charset="0"/>
              </a:rPr>
              <a:t>will assess pupils’ </a:t>
            </a:r>
            <a:r>
              <a:rPr lang="en-GB" dirty="0" smtClean="0">
                <a:latin typeface="Calibri" panose="020F0502020204030204" pitchFamily="34" charset="0"/>
              </a:rPr>
              <a:t>performance against </a:t>
            </a:r>
            <a:r>
              <a:rPr lang="en-GB" dirty="0">
                <a:latin typeface="Calibri" panose="020F0502020204030204" pitchFamily="34" charset="0"/>
              </a:rPr>
              <a:t>the </a:t>
            </a:r>
            <a:r>
              <a:rPr lang="en-GB" dirty="0" smtClean="0">
                <a:latin typeface="Calibri" panose="020F0502020204030204" pitchFamily="34" charset="0"/>
              </a:rPr>
              <a:t>‘teacher </a:t>
            </a:r>
            <a:r>
              <a:rPr lang="en-GB" dirty="0">
                <a:latin typeface="Calibri" panose="020F0502020204030204" pitchFamily="34" charset="0"/>
              </a:rPr>
              <a:t>assessment </a:t>
            </a:r>
            <a:r>
              <a:rPr lang="en-GB" dirty="0" smtClean="0">
                <a:latin typeface="Calibri" panose="020F0502020204030204" pitchFamily="34" charset="0"/>
              </a:rPr>
              <a:t>framework’ in reading, writing and mathematics and </a:t>
            </a:r>
            <a:r>
              <a:rPr lang="en-GB" dirty="0">
                <a:latin typeface="Calibri" panose="020F0502020204030204" pitchFamily="34" charset="0"/>
              </a:rPr>
              <a:t>assess if they are: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working towards the expected standard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working at the expected standard 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working at a greater depth within the expected standard</a:t>
            </a:r>
            <a:r>
              <a:rPr lang="en-GB" dirty="0" smtClean="0">
                <a:latin typeface="Calibri" panose="020F0502020204030204" pitchFamily="34" charset="0"/>
              </a:rPr>
              <a:t>.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Exemplification materials support judgements. 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Each school has moderation arrangements to ensure judgements are consistent, both internally and with local schools.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Results of teacher assessments are determined by the end of June. Local Authorities then validate the teacher assessments through sample external moderation visits. </a:t>
            </a:r>
            <a:r>
              <a:rPr lang="en-GB" dirty="0" smtClean="0">
                <a:latin typeface="Calibri" panose="020F0502020204030204" pitchFamily="34" charset="0"/>
              </a:rPr>
              <a:t>St Swithun’s has a trained moderator – Miss Haynes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What is teacher assessed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8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b="1" dirty="0" smtClean="0">
                <a:latin typeface="Calibri" panose="020F0502020204030204" pitchFamily="34" charset="0"/>
              </a:rPr>
              <a:t>At the end of Year 2, children will sit tests in: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Reading – 2 tests, the second one is more difficult</a:t>
            </a:r>
          </a:p>
          <a:p>
            <a:r>
              <a:rPr lang="en-GB" i="1" dirty="0" smtClean="0">
                <a:latin typeface="Calibri" panose="020F0502020204030204" pitchFamily="34" charset="0"/>
              </a:rPr>
              <a:t>Spelling </a:t>
            </a:r>
            <a:endParaRPr lang="en-GB" i="1" dirty="0">
              <a:latin typeface="Calibri" panose="020F0502020204030204" pitchFamily="34" charset="0"/>
            </a:endParaRPr>
          </a:p>
          <a:p>
            <a:r>
              <a:rPr lang="en-GB" i="1" dirty="0" smtClean="0">
                <a:latin typeface="Calibri" panose="020F0502020204030204" pitchFamily="34" charset="0"/>
              </a:rPr>
              <a:t>Punctuation and grammar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Mathematics – 2 tests</a:t>
            </a:r>
          </a:p>
          <a:p>
            <a:pPr marL="109728" indent="0" algn="ctr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Tests are not strictly timed but will last 20-40 minutes.</a:t>
            </a:r>
          </a:p>
          <a:p>
            <a:pPr marL="109728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The tests are marked internally and the results used to </a:t>
            </a:r>
            <a:r>
              <a:rPr lang="en-GB" b="1" dirty="0" smtClean="0">
                <a:latin typeface="Calibri" panose="020F0502020204030204" pitchFamily="34" charset="0"/>
              </a:rPr>
              <a:t>inform </a:t>
            </a:r>
            <a:r>
              <a:rPr lang="en-GB" dirty="0" smtClean="0">
                <a:latin typeface="Calibri" panose="020F0502020204030204" pitchFamily="34" charset="0"/>
              </a:rPr>
              <a:t> judgements about your child's attainment. </a:t>
            </a:r>
          </a:p>
          <a:p>
            <a:pPr marL="109728" indent="0">
              <a:buNone/>
            </a:pP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 smtClean="0">
                <a:latin typeface="Calibri" panose="020F0502020204030204" pitchFamily="34" charset="0"/>
              </a:rPr>
              <a:t>Reading, writing and mathematics are assessed by teachers. This Teacher Assessment will be the published results. </a:t>
            </a:r>
          </a:p>
          <a:p>
            <a:pPr marL="109728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What are the children tested on and how are the tests structured?</a:t>
            </a:r>
          </a:p>
        </p:txBody>
      </p:sp>
    </p:spTree>
    <p:extLst>
      <p:ext uri="{BB962C8B-B14F-4D97-AF65-F5344CB8AC3E}">
        <p14:creationId xmlns:p14="http://schemas.microsoft.com/office/powerpoint/2010/main" val="176338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There is not a specific week for the tests in Year 2. </a:t>
            </a:r>
          </a:p>
          <a:p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They can be taken any time during May.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At St Swithun’s, the children will sit the tests in the week beginning Monday 20</a:t>
            </a:r>
            <a:r>
              <a:rPr lang="en-GB" baseline="30000" dirty="0" smtClean="0">
                <a:latin typeface="Calibri" panose="020F0502020204030204" pitchFamily="34" charset="0"/>
              </a:rPr>
              <a:t>th</a:t>
            </a:r>
            <a:r>
              <a:rPr lang="en-GB" dirty="0" smtClean="0">
                <a:latin typeface="Calibri" panose="020F0502020204030204" pitchFamily="34" charset="0"/>
              </a:rPr>
              <a:t> May.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When is SATs week?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649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7396</TotalTime>
  <Words>1338</Words>
  <Application>Microsoft Office PowerPoint</Application>
  <PresentationFormat>On-screen Show (4:3)</PresentationFormat>
  <Paragraphs>130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Concourse</vt:lpstr>
      <vt:lpstr>Year 2 SATs  Information Evening </vt:lpstr>
      <vt:lpstr>Aims of this briefing</vt:lpstr>
      <vt:lpstr>How is the performance of the children measured at the end of Year 2?</vt:lpstr>
      <vt:lpstr>Reading - expected</vt:lpstr>
      <vt:lpstr>Writing - expected </vt:lpstr>
      <vt:lpstr>Mathematics - expected</vt:lpstr>
      <vt:lpstr>What is teacher assessed?</vt:lpstr>
      <vt:lpstr>What are the children tested on and how are the tests structured?</vt:lpstr>
      <vt:lpstr>When is SATs week?</vt:lpstr>
      <vt:lpstr>How are the tests assessed and reported</vt:lpstr>
      <vt:lpstr>PowerPoint Presentation</vt:lpstr>
      <vt:lpstr>Reading </vt:lpstr>
      <vt:lpstr>Writing </vt:lpstr>
      <vt:lpstr>Mathematics </vt:lpstr>
      <vt:lpstr>PowerPoint Presentation</vt:lpstr>
    </vt:vector>
  </TitlesOfParts>
  <Company>St Swithuns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Olive</dc:creator>
  <cp:lastModifiedBy>Jenny Verhiest (Office)</cp:lastModifiedBy>
  <cp:revision>47</cp:revision>
  <cp:lastPrinted>2018-02-06T08:10:27Z</cp:lastPrinted>
  <dcterms:created xsi:type="dcterms:W3CDTF">2016-03-03T08:01:16Z</dcterms:created>
  <dcterms:modified xsi:type="dcterms:W3CDTF">2019-02-14T15:38:34Z</dcterms:modified>
</cp:coreProperties>
</file>